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203D5-98B2-4E9A-9C99-2C05C9AEB956}" v="481" dt="2022-12-11T08:46:36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3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2022/12/12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kpm.org.hk/tc/hom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4" descr="一張含有 天空, 室外, 路面, 路 的圖片&#10;&#10;自動產生的描述">
            <a:extLst>
              <a:ext uri="{FF2B5EF4-FFF2-40B4-BE49-F238E27FC236}">
                <a16:creationId xmlns:a16="http://schemas.microsoft.com/office/drawing/2014/main" id="{74CE66A3-FEB8-58F6-D47C-F7A38901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2" t="9091" r="1651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130683" cy="3204134"/>
          </a:xfrm>
        </p:spPr>
        <p:txBody>
          <a:bodyPr anchor="b">
            <a:normAutofit/>
          </a:bodyPr>
          <a:lstStyle/>
          <a:p>
            <a:pPr algn="l"/>
            <a:r>
              <a:rPr lang="zh-TW" sz="3400">
                <a:ea typeface="新細明體"/>
              </a:rPr>
              <a:t>香港故宮文化博物館</a:t>
            </a:r>
            <a:r>
              <a:rPr lang="zh-TW" altLang="en-US" sz="3400">
                <a:latin typeface="PMingLiU"/>
                <a:ea typeface="PMingLiU"/>
                <a:cs typeface="+mj-lt"/>
              </a:rPr>
              <a:t>報告</a:t>
            </a:r>
            <a:r>
              <a:rPr lang="zh-TW" altLang="en-US" sz="3400" dirty="0">
                <a:latin typeface="PMingLiU"/>
                <a:ea typeface="PMingLiU"/>
                <a:cs typeface="Calibri Light"/>
              </a:rPr>
              <a:t/>
            </a:r>
            <a:br>
              <a:rPr lang="zh-TW" altLang="en-US" sz="3400" dirty="0">
                <a:latin typeface="PMingLiU"/>
                <a:ea typeface="PMingLiU"/>
                <a:cs typeface="Calibri Light"/>
              </a:rPr>
            </a:br>
            <a:r>
              <a:rPr lang="zh-TW" sz="3400" dirty="0">
                <a:ea typeface="新細明體"/>
                <a:cs typeface="Calibri Light"/>
              </a:rPr>
              <a:t/>
            </a:r>
            <a:br>
              <a:rPr lang="zh-TW" sz="3400" dirty="0">
                <a:ea typeface="新細明體"/>
                <a:cs typeface="Calibri Light"/>
              </a:rPr>
            </a:br>
            <a:r>
              <a:rPr lang="zh-TW" altLang="en-US" sz="3400" dirty="0">
                <a:ea typeface="新細明體"/>
              </a:rPr>
              <a:t/>
            </a:r>
            <a:br>
              <a:rPr lang="zh-TW" altLang="en-US" sz="3400" dirty="0">
                <a:ea typeface="新細明體"/>
              </a:rPr>
            </a:br>
            <a:endParaRPr lang="zh-TW" sz="3400">
              <a:ea typeface="新細明體"/>
              <a:cs typeface="Calibri Light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zh-TW" sz="2000">
                <a:latin typeface="PMingLiU"/>
                <a:ea typeface="PMingLiU"/>
              </a:rPr>
              <a:t>by </a:t>
            </a:r>
            <a:r>
              <a:rPr lang="zh-TW" sz="2000">
                <a:latin typeface="Calibri Light"/>
                <a:cs typeface="Calibri Light"/>
              </a:rPr>
              <a:t>杜家敏、趙梓涵、陳怡君、葉寶琳</a:t>
            </a:r>
            <a:r>
              <a:rPr lang="zh-TW" sz="2000" dirty="0">
                <a:latin typeface="Calibri Light"/>
                <a:cs typeface="Calibri Light"/>
              </a:rPr>
              <a:t/>
            </a:r>
            <a:br>
              <a:rPr lang="zh-TW" sz="2000" dirty="0">
                <a:latin typeface="Calibri Light"/>
                <a:cs typeface="Calibri Light"/>
              </a:rPr>
            </a:br>
            <a:r>
              <a:rPr lang="zh-TW" sz="2000" dirty="0">
                <a:latin typeface="Calibri Light"/>
                <a:cs typeface="Calibri Light"/>
              </a:rPr>
              <a:t/>
            </a:r>
            <a:br>
              <a:rPr lang="zh-TW" sz="2000" dirty="0">
                <a:latin typeface="Calibri Light"/>
                <a:cs typeface="Calibri Light"/>
              </a:rPr>
            </a:br>
            <a:endParaRPr lang="zh-TW" sz="2000" dirty="0">
              <a:latin typeface="Calibri Light"/>
              <a:cs typeface="Calibri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129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98F90D5-CAF1-2F34-C20E-F106890D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zh-TW" altLang="en-US" sz="4000" b="1">
                <a:solidFill>
                  <a:schemeClr val="bg1"/>
                </a:solidFill>
                <a:ea typeface="新細明體"/>
                <a:cs typeface="Calibri Light"/>
              </a:rPr>
              <a:t>CREDITS</a:t>
            </a:r>
            <a:endParaRPr lang="zh-TW" altLang="en-US" sz="40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FB1A99-8E77-4BEF-B251-48F82814D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400">
                <a:ea typeface="新細明體"/>
                <a:cs typeface="Calibri"/>
              </a:rPr>
              <a:t>INFO &amp; PICTURES:</a:t>
            </a:r>
          </a:p>
          <a:p>
            <a:pPr lvl="1">
              <a:buNone/>
            </a:pPr>
            <a:r>
              <a:rPr lang="zh-TW">
                <a:ea typeface="新細明體"/>
              </a:rPr>
              <a:t>香港故宮文化博物館</a:t>
            </a:r>
            <a:r>
              <a:rPr lang="zh-TW">
                <a:latin typeface="PMingLiU"/>
                <a:ea typeface="PMingLiU"/>
                <a:cs typeface="+mn-lt"/>
              </a:rPr>
              <a:t>及其</a:t>
            </a:r>
            <a:r>
              <a:rPr lang="zh-TW" altLang="en-US">
                <a:latin typeface="PMingLiU"/>
                <a:ea typeface="PMingLiU"/>
                <a:cs typeface="+mn-lt"/>
              </a:rPr>
              <a:t>網頁</a:t>
            </a:r>
            <a:r>
              <a:rPr lang="en-US" altLang="en-US" dirty="0">
                <a:latin typeface="PMingLiU"/>
                <a:ea typeface="PMingLiU"/>
                <a:cs typeface="+mn-lt"/>
              </a:rPr>
              <a:t>(</a:t>
            </a:r>
            <a:r>
              <a:rPr lang="zh-TW" dirty="0">
                <a:ea typeface="+mn-lt"/>
                <a:cs typeface="+mn-lt"/>
                <a:hlinkClick r:id="rId2"/>
              </a:rPr>
              <a:t>https://www.hkpm.org.hk/tc/home</a:t>
            </a:r>
            <a:r>
              <a:rPr lang="en-US" altLang="zh-TW" dirty="0">
                <a:ea typeface="+mn-lt"/>
                <a:cs typeface="+mn-lt"/>
              </a:rPr>
              <a:t>)</a:t>
            </a:r>
            <a:endParaRPr lang="en-US" altLang="zh-TW" dirty="0">
              <a:latin typeface="Calibri"/>
              <a:ea typeface="Calibri"/>
              <a:cs typeface="+mn-lt"/>
            </a:endParaRPr>
          </a:p>
          <a:p>
            <a:pPr marL="457200" lvl="1" indent="0">
              <a:buNone/>
            </a:pPr>
            <a:endParaRPr lang="zh-TW" altLang="en-US" sz="2000" dirty="0">
              <a:ea typeface="新細明體"/>
              <a:cs typeface="Calibri"/>
            </a:endParaRPr>
          </a:p>
          <a:p>
            <a:endParaRPr lang="zh-TW" altLang="en-US" sz="2400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48730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07EA42-DAE3-75DD-810F-7E5DF70E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168" y="945529"/>
            <a:ext cx="5355130" cy="1776323"/>
          </a:xfrm>
        </p:spPr>
        <p:txBody>
          <a:bodyPr>
            <a:normAutofit/>
          </a:bodyPr>
          <a:lstStyle/>
          <a:p>
            <a:r>
              <a:rPr lang="zh-TW">
                <a:ea typeface="+mj-lt"/>
                <a:cs typeface="+mj-lt"/>
              </a:rPr>
              <a:t>香港故宮文化博物館</a:t>
            </a:r>
            <a:r>
              <a:rPr lang="en-US" altLang="zh-TW">
                <a:ea typeface="+mj-lt"/>
                <a:cs typeface="+mj-lt"/>
              </a:rPr>
              <a:t>:</a:t>
            </a:r>
            <a:endParaRPr lang="zh-TW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圖片 4" descr="一張含有 個人 的圖片&#10;&#10;自動產生的描述">
            <a:extLst>
              <a:ext uri="{FF2B5EF4-FFF2-40B4-BE49-F238E27FC236}">
                <a16:creationId xmlns:a16="http://schemas.microsoft.com/office/drawing/2014/main" id="{A0BB2CE6-A7F5-4837-1A0B-9D56B6227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圖片 5" descr="一張含有 文字, 室內, 床 的圖片&#10;&#10;自動產生的描述">
            <a:extLst>
              <a:ext uri="{FF2B5EF4-FFF2-40B4-BE49-F238E27FC236}">
                <a16:creationId xmlns:a16="http://schemas.microsoft.com/office/drawing/2014/main" id="{9E1D571E-307B-3C07-0078-DC3A14111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30" r="2259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圖片 6" descr="一張含有 繪製, 植物, 彩色, 裝飾美觀 的圖片&#10;&#10;自動產生的描述">
            <a:extLst>
              <a:ext uri="{FF2B5EF4-FFF2-40B4-BE49-F238E27FC236}">
                <a16:creationId xmlns:a16="http://schemas.microsoft.com/office/drawing/2014/main" id="{69E807F8-87A3-A463-8564-9BCD37C3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90" r="-1" b="8021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49E48F-183D-216D-B3E6-7F84E07F8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000">
                <a:ea typeface="+mn-lt"/>
                <a:cs typeface="+mn-lt"/>
              </a:rPr>
              <a:t>位於</a:t>
            </a:r>
            <a:r>
              <a:rPr lang="zh-TW" sz="2000">
                <a:ea typeface="+mn-lt"/>
                <a:cs typeface="+mn-lt"/>
              </a:rPr>
              <a:t>九龍西九文化區博物館道8號</a:t>
            </a:r>
          </a:p>
          <a:p>
            <a:r>
              <a:rPr lang="zh-TW" altLang="en-US" sz="2000">
                <a:ea typeface="+mn-lt"/>
                <a:cs typeface="+mn-lt"/>
              </a:rPr>
              <a:t>展示九百多件來自故宮博物院的文物</a:t>
            </a:r>
          </a:p>
          <a:p>
            <a:r>
              <a:rPr lang="zh-TW" sz="2000">
                <a:ea typeface="+mn-lt"/>
                <a:cs typeface="+mn-lt"/>
              </a:rPr>
              <a:t>定期舉辦有關中國文化藝術的特別展覽</a:t>
            </a:r>
            <a:endParaRPr lang="zh-TW" altLang="en-US" sz="2000">
              <a:ea typeface="新細明體" panose="02020500000000000000" pitchFamily="18" charset="-120"/>
              <a:cs typeface="+mn-lt"/>
            </a:endParaRPr>
          </a:p>
          <a:p>
            <a:r>
              <a:rPr lang="zh-TW" altLang="en-US" sz="2000">
                <a:ea typeface="+mn-lt"/>
                <a:cs typeface="+mn-lt"/>
              </a:rPr>
              <a:t>定期舉辦</a:t>
            </a:r>
            <a:r>
              <a:rPr lang="zh-TW" sz="2000">
                <a:ea typeface="+mn-lt"/>
                <a:cs typeface="+mn-lt"/>
              </a:rPr>
              <a:t>來自世界各地的藝術珍品</a:t>
            </a:r>
            <a:endParaRPr lang="zh-TW" altLang="en-US" sz="200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701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EA2715-5952-021A-D42D-E5D0A4CF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75" y="301911"/>
            <a:ext cx="10905066" cy="63043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sz="3600">
                <a:ea typeface="+mn-lt"/>
                <a:cs typeface="+mn-lt"/>
              </a:rPr>
              <a:t>總共有九個展廳</a:t>
            </a:r>
            <a:r>
              <a:rPr lang="en-US" altLang="zh-TW" sz="3600" dirty="0">
                <a:ea typeface="+mn-lt"/>
                <a:cs typeface="+mn-lt"/>
              </a:rPr>
              <a:t>:</a:t>
            </a:r>
            <a:endParaRPr lang="zh-TW" dirty="0"/>
          </a:p>
          <a:p>
            <a:pPr marL="971550" lvl="1" indent="-514350">
              <a:buAutoNum type="arabicPeriod"/>
            </a:pPr>
            <a:r>
              <a:rPr lang="zh-TW" altLang="en-US" sz="3200">
                <a:ea typeface="+mn-lt"/>
                <a:cs typeface="+mn-lt"/>
              </a:rPr>
              <a:t>紫禁萬象</a:t>
            </a:r>
          </a:p>
          <a:p>
            <a:pPr marL="971550" lvl="1" indent="-514350">
              <a:buAutoNum type="arabicPeriod"/>
            </a:pPr>
            <a:r>
              <a:rPr lang="zh-TW" sz="3200">
                <a:ea typeface="+mn-lt"/>
                <a:cs typeface="+mn-lt"/>
              </a:rPr>
              <a:t>紫禁一日</a:t>
            </a:r>
          </a:p>
          <a:p>
            <a:pPr marL="971550" lvl="1" indent="-514350">
              <a:buAutoNum type="arabicPeriod"/>
            </a:pPr>
            <a:r>
              <a:rPr lang="zh-TW" altLang="en-US" sz="3200">
                <a:ea typeface="+mn-lt"/>
                <a:cs typeface="+mn-lt"/>
              </a:rPr>
              <a:t>凝土為器</a:t>
            </a:r>
            <a:endParaRPr lang="zh-TW" sz="3200" dirty="0">
              <a:ea typeface="新細明體"/>
              <a:cs typeface="Calibri"/>
            </a:endParaRPr>
          </a:p>
          <a:p>
            <a:pPr marL="971550" lvl="1" indent="-514350">
              <a:buAutoNum type="arabicPeriod"/>
            </a:pPr>
            <a:r>
              <a:rPr lang="zh-TW" sz="3200">
                <a:ea typeface="+mn-lt"/>
                <a:cs typeface="+mn-lt"/>
              </a:rPr>
              <a:t>龍顏鳳姿</a:t>
            </a:r>
            <a:endParaRPr lang="zh-TW" altLang="en-US" sz="3200" dirty="0">
              <a:ea typeface="新細明體"/>
              <a:cs typeface="Calibri"/>
            </a:endParaRPr>
          </a:p>
          <a:p>
            <a:pPr marL="971550" lvl="1" indent="-514350">
              <a:buAutoNum type="arabicPeriod"/>
            </a:pPr>
            <a:r>
              <a:rPr lang="zh-TW" altLang="en-US" sz="3200">
                <a:ea typeface="+mn-lt"/>
                <a:cs typeface="+mn-lt"/>
              </a:rPr>
              <a:t>器惟求新</a:t>
            </a:r>
            <a:endParaRPr lang="zh-TW" sz="3200" dirty="0">
              <a:ea typeface="新細明體"/>
              <a:cs typeface="Calibri"/>
            </a:endParaRPr>
          </a:p>
          <a:p>
            <a:pPr marL="971550" lvl="1" indent="-514350">
              <a:buAutoNum type="arabicPeriod"/>
            </a:pPr>
            <a:r>
              <a:rPr lang="zh-TW" sz="3200">
                <a:ea typeface="+mn-lt"/>
                <a:cs typeface="+mn-lt"/>
              </a:rPr>
              <a:t>同賞共樂</a:t>
            </a:r>
          </a:p>
          <a:p>
            <a:pPr marL="971550" lvl="1" indent="-514350">
              <a:buAutoNum type="arabicPeriod"/>
            </a:pPr>
            <a:r>
              <a:rPr lang="zh-TW" altLang="en-US" sz="3200">
                <a:ea typeface="+mn-lt"/>
                <a:cs typeface="+mn-lt"/>
              </a:rPr>
              <a:t>古今無界</a:t>
            </a:r>
            <a:endParaRPr lang="zh-TW" altLang="en-US" sz="3200">
              <a:ea typeface="新細明體"/>
              <a:cs typeface="Calibri"/>
            </a:endParaRPr>
          </a:p>
          <a:p>
            <a:pPr marL="971550" lvl="1" indent="-514350">
              <a:buAutoNum type="arabicPeriod"/>
            </a:pPr>
            <a:r>
              <a:rPr lang="zh-TW" sz="3200">
                <a:ea typeface="+mn-lt"/>
                <a:cs typeface="+mn-lt"/>
              </a:rPr>
              <a:t>藝苑尋珍</a:t>
            </a:r>
            <a:endParaRPr lang="zh-TW" altLang="en-US" sz="3200" dirty="0">
              <a:ea typeface="新細明體"/>
              <a:cs typeface="Calibri"/>
            </a:endParaRPr>
          </a:p>
          <a:p>
            <a:pPr marL="971550" lvl="1" indent="-514350">
              <a:buAutoNum type="arabicPeriod"/>
            </a:pPr>
            <a:r>
              <a:rPr lang="zh-TW" altLang="en-US" sz="3200">
                <a:ea typeface="+mn-lt"/>
                <a:cs typeface="+mn-lt"/>
              </a:rPr>
              <a:t>馳騁天下</a:t>
            </a:r>
            <a:endParaRPr lang="zh-TW" sz="3200" dirty="0">
              <a:ea typeface="新細明體"/>
              <a:cs typeface="Calibri"/>
            </a:endParaRPr>
          </a:p>
          <a:p>
            <a:pPr marL="971550" lvl="1" indent="-514350">
              <a:buAutoNum type="arabicPeriod"/>
            </a:pPr>
            <a:endParaRPr lang="zh-TW" altLang="en-US" sz="3200" dirty="0">
              <a:ea typeface="新細明體"/>
              <a:cs typeface="Calibri"/>
            </a:endParaRPr>
          </a:p>
          <a:p>
            <a:pPr lvl="1"/>
            <a:endParaRPr lang="zh-TW" altLang="en-US" dirty="0">
              <a:ea typeface="新細明體"/>
              <a:cs typeface="Calibri"/>
            </a:endParaRPr>
          </a:p>
          <a:p>
            <a:pPr marL="971550" lvl="1" indent="-514350">
              <a:buAutoNum type="arabicPeriod"/>
            </a:pPr>
            <a:endParaRPr lang="zh-TW" altLang="en-US" sz="3200" dirty="0">
              <a:ea typeface="新細明體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4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F4A9FA7-195B-F631-1A3F-31AE7E02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TW" altLang="en-US" sz="4600" dirty="0">
                <a:solidFill>
                  <a:srgbClr val="FFFFFF"/>
                </a:solidFill>
                <a:ea typeface="+mj-lt"/>
                <a:cs typeface="+mj-lt"/>
              </a:rPr>
              <a:t/>
            </a:r>
            <a:br>
              <a:rPr lang="zh-TW" altLang="en-US" sz="4600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zh-TW" altLang="en-US" sz="4600">
                <a:solidFill>
                  <a:srgbClr val="FFFFFF"/>
                </a:solidFill>
                <a:latin typeface="PMingLiU"/>
                <a:ea typeface="PMingLiU"/>
                <a:cs typeface="+mj-lt"/>
              </a:rPr>
              <a:t>簡介</a:t>
            </a:r>
            <a:endParaRPr lang="zh-TW" sz="4600">
              <a:solidFill>
                <a:srgbClr val="FFFFFF"/>
              </a:solidFill>
              <a:latin typeface="PMingLiU"/>
              <a:ea typeface="PMingLiU"/>
            </a:endParaRPr>
          </a:p>
          <a:p>
            <a:endParaRPr lang="zh-TW" altLang="en-US" sz="4600">
              <a:solidFill>
                <a:srgbClr val="FFFFFF"/>
              </a:solidFill>
              <a:ea typeface="新細明體"/>
              <a:cs typeface="Calibri Ligh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78B719-A259-73BD-DAE1-CA38C052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3738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000"/>
              <a:t>紫禁萬象</a:t>
            </a:r>
            <a:endParaRPr lang="zh-TW" altLang="en-US" sz="2000">
              <a:cs typeface="Calibri" panose="020F0502020204030204"/>
            </a:endParaRPr>
          </a:p>
          <a:p>
            <a:pPr marL="457200" lvl="1" indent="0">
              <a:buNone/>
            </a:pPr>
            <a:r>
              <a:rPr lang="zh-TW" sz="2000">
                <a:ea typeface="+mn-lt"/>
                <a:cs typeface="+mn-lt"/>
              </a:rPr>
              <a:t>透過一百多件故宮典藏，介紹清代的紫禁城</a:t>
            </a:r>
            <a:endParaRPr lang="zh-TW" sz="2000"/>
          </a:p>
          <a:p>
            <a:r>
              <a:rPr lang="zh-TW" altLang="en-US" sz="2000">
                <a:ea typeface="新細明體"/>
                <a:cs typeface="Calibri"/>
              </a:rPr>
              <a:t>紫禁一日</a:t>
            </a:r>
            <a:endParaRPr lang="zh-TW" sz="2000">
              <a:ea typeface="新細明體"/>
              <a:cs typeface="Calibri"/>
            </a:endParaRPr>
          </a:p>
          <a:p>
            <a:pPr marL="457200" lvl="1" indent="0">
              <a:buNone/>
            </a:pPr>
            <a:r>
              <a:rPr lang="zh-TW" sz="2000">
                <a:ea typeface="+mn-lt"/>
                <a:cs typeface="+mn-lt"/>
              </a:rPr>
              <a:t>透過三百多件故宮珍藏的十八世紀文物，讓觀眾了解紫禁城內的生活點滴</a:t>
            </a:r>
            <a:endParaRPr lang="zh-TW" sz="2000"/>
          </a:p>
          <a:p>
            <a:r>
              <a:rPr lang="zh-TW" sz="2000">
                <a:ea typeface="新細明體"/>
                <a:cs typeface="Calibri"/>
              </a:rPr>
              <a:t>凝土為器</a:t>
            </a:r>
            <a:endParaRPr lang="zh-TW" altLang="en-US" sz="2000">
              <a:ea typeface="新細明體"/>
              <a:cs typeface="Calibri"/>
            </a:endParaRPr>
          </a:p>
          <a:p>
            <a:pPr marL="457200" lvl="1" indent="0">
              <a:buNone/>
            </a:pPr>
            <a:r>
              <a:rPr lang="zh-TW" sz="2000">
                <a:ea typeface="+mn-lt"/>
                <a:cs typeface="+mn-lt"/>
              </a:rPr>
              <a:t>透過</a:t>
            </a:r>
            <a:r>
              <a:rPr lang="zh-TW" altLang="en-US" sz="2000">
                <a:ea typeface="+mn-lt"/>
                <a:cs typeface="+mn-lt"/>
              </a:rPr>
              <a:t>一百五十多件重點展品</a:t>
            </a:r>
            <a:r>
              <a:rPr lang="zh-TW" sz="2000">
                <a:ea typeface="+mn-lt"/>
                <a:cs typeface="+mn-lt"/>
              </a:rPr>
              <a:t>，展示</a:t>
            </a:r>
            <a:r>
              <a:rPr lang="zh-TW" altLang="en-US" sz="2000">
                <a:ea typeface="+mn-lt"/>
                <a:cs typeface="+mn-lt"/>
              </a:rPr>
              <a:t>中國陶瓷史的縮影</a:t>
            </a:r>
            <a:endParaRPr lang="zh-TW" sz="2000">
              <a:ea typeface="新細明體"/>
              <a:cs typeface="Calibri"/>
            </a:endParaRPr>
          </a:p>
          <a:p>
            <a:r>
              <a:rPr lang="zh-TW" altLang="en-US" sz="2000">
                <a:ea typeface="新細明體"/>
                <a:cs typeface="Calibri"/>
              </a:rPr>
              <a:t>龍顏鳳姿</a:t>
            </a:r>
            <a:endParaRPr lang="zh-TW" sz="2000">
              <a:ea typeface="新細明體"/>
              <a:cs typeface="Calibri"/>
            </a:endParaRPr>
          </a:p>
          <a:p>
            <a:pPr marL="457200" lvl="1" indent="0">
              <a:buNone/>
            </a:pPr>
            <a:r>
              <a:rPr lang="zh-TW" sz="2000">
                <a:ea typeface="+mn-lt"/>
                <a:cs typeface="+mn-lt"/>
              </a:rPr>
              <a:t>透過展出幾代帝后之朝服像</a:t>
            </a:r>
            <a:r>
              <a:rPr lang="zh-TW" altLang="en-US" sz="2000">
                <a:ea typeface="+mn-lt"/>
                <a:cs typeface="+mn-lt"/>
              </a:rPr>
              <a:t>，</a:t>
            </a:r>
            <a:r>
              <a:rPr lang="zh-TW" sz="2000">
                <a:ea typeface="+mn-lt"/>
                <a:cs typeface="+mn-lt"/>
              </a:rPr>
              <a:t>代表清宮最高規格人物肖像的藝術成就</a:t>
            </a:r>
            <a:endParaRPr lang="zh-TW" sz="2000"/>
          </a:p>
          <a:p>
            <a:r>
              <a:rPr lang="zh-TW" sz="2000" cap="all"/>
              <a:t>器惟求新</a:t>
            </a:r>
            <a:endParaRPr lang="zh-TW" altLang="en-US" sz="2000">
              <a:ea typeface="新細明體"/>
              <a:cs typeface="Calibri"/>
            </a:endParaRPr>
          </a:p>
          <a:p>
            <a:pPr marL="457200" lvl="1" indent="0">
              <a:buNone/>
            </a:pPr>
            <a:r>
              <a:rPr lang="zh-TW" sz="2000" cap="all">
                <a:ea typeface="+mn-lt"/>
                <a:cs typeface="+mn-lt"/>
              </a:rPr>
              <a:t>展出</a:t>
            </a:r>
            <a:r>
              <a:rPr lang="zh-TW" altLang="en-US" sz="2000" cap="all">
                <a:ea typeface="+mn-lt"/>
                <a:cs typeface="+mn-lt"/>
              </a:rPr>
              <a:t>一百餘件工藝瑰寶，以設計、製作及使用三個角度解讀中國傳統工藝的藝術價值</a:t>
            </a:r>
            <a:endParaRPr lang="zh-TW" sz="2000" cap="all">
              <a:ea typeface="新細明體"/>
              <a:cs typeface="Calibri"/>
            </a:endParaRPr>
          </a:p>
          <a:p>
            <a:endParaRPr lang="zh-TW" altLang="en-US" sz="2000">
              <a:latin typeface="Calibri" panose="020F0502020204030204"/>
              <a:ea typeface="新細明體"/>
              <a:cs typeface="Calibri"/>
            </a:endParaRPr>
          </a:p>
          <a:p>
            <a:pPr marL="0">
              <a:buNone/>
            </a:pPr>
            <a:endParaRPr lang="zh-TW" sz="2000">
              <a:ea typeface="PMingLiU"/>
              <a:cs typeface="Calibri"/>
            </a:endParaRPr>
          </a:p>
          <a:p>
            <a:pPr marL="0" indent="0">
              <a:buNone/>
            </a:pPr>
            <a:endParaRPr lang="zh-TW" sz="2000">
              <a:ea typeface="PMingLiU"/>
              <a:cs typeface="Calibri"/>
            </a:endParaRPr>
          </a:p>
          <a:p>
            <a:pPr marL="457200" lvl="1" indent="0">
              <a:buNone/>
            </a:pPr>
            <a:endParaRPr lang="zh-TW" altLang="en-US" sz="2000">
              <a:ea typeface="新細明體"/>
              <a:cs typeface="Calibri"/>
            </a:endParaRPr>
          </a:p>
        </p:txBody>
      </p:sp>
      <p:pic>
        <p:nvPicPr>
          <p:cNvPr id="4" name="圖片 4" descr="一張含有 牆, 室內, 陶器, 瓷器 的圖片&#10;&#10;自動產生的描述">
            <a:extLst>
              <a:ext uri="{FF2B5EF4-FFF2-40B4-BE49-F238E27FC236}">
                <a16:creationId xmlns:a16="http://schemas.microsoft.com/office/drawing/2014/main" id="{1BC2AD76-1C2A-1D73-3A7B-748C1F506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216" y="2222691"/>
            <a:ext cx="2152919" cy="290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0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3F62D6-E744-8589-1792-AE71F653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sz="4600">
                <a:solidFill>
                  <a:srgbClr val="FFFFFF"/>
                </a:solidFill>
                <a:cs typeface="Calibri Light"/>
              </a:rPr>
              <a:t>簡介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B59F48-0A3E-3A76-BFBB-8CF17CCAA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61" y="2352540"/>
            <a:ext cx="8970136" cy="38244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sz="2000">
                <a:ea typeface="新細明體"/>
              </a:rPr>
              <a:t>同賞共樂</a:t>
            </a:r>
            <a:endParaRPr lang="zh-TW" sz="2000">
              <a:ea typeface="新細明體"/>
              <a:cs typeface="Calibri" panose="020F0502020204030204"/>
            </a:endParaRPr>
          </a:p>
          <a:p>
            <a:pPr marL="457200" lvl="1" indent="0">
              <a:buNone/>
            </a:pPr>
            <a:r>
              <a:rPr lang="zh-TW" sz="2000">
                <a:ea typeface="+mn-lt"/>
                <a:cs typeface="+mn-lt"/>
              </a:rPr>
              <a:t>透過一百餘件展品，細述香港一個多世紀的中國藝術收藏活動</a:t>
            </a:r>
            <a:endParaRPr lang="zh-TW" sz="2000">
              <a:ea typeface="新細明體"/>
              <a:cs typeface="Calibri"/>
            </a:endParaRPr>
          </a:p>
          <a:p>
            <a:r>
              <a:rPr lang="zh-TW" sz="2000" cap="all">
                <a:ea typeface="新細明體"/>
              </a:rPr>
              <a:t>古今無界</a:t>
            </a:r>
            <a:endParaRPr lang="zh-TW" sz="2000" cap="all">
              <a:ea typeface="新細明體"/>
              <a:cs typeface="Calibri"/>
            </a:endParaRPr>
          </a:p>
          <a:p>
            <a:pPr marL="457200" lvl="1" indent="0">
              <a:buNone/>
            </a:pPr>
            <a:r>
              <a:rPr lang="zh-TW" altLang="en-US" sz="2000" cap="all">
                <a:ea typeface="+mn-lt"/>
                <a:cs typeface="+mn-lt"/>
              </a:rPr>
              <a:t>從</a:t>
            </a:r>
            <a:r>
              <a:rPr lang="zh-TW" sz="2000" cap="all">
                <a:ea typeface="+mn-lt"/>
                <a:cs typeface="+mn-lt"/>
              </a:rPr>
              <a:t>香港</a:t>
            </a:r>
            <a:r>
              <a:rPr lang="zh-TW" altLang="en-US" sz="2000" cap="all">
                <a:ea typeface="+mn-lt"/>
                <a:cs typeface="+mn-lt"/>
              </a:rPr>
              <a:t>當下的角度重新詮釋和演繹故宮文化和收藏，發掘紅牆黃瓦之下豐富</a:t>
            </a:r>
            <a:r>
              <a:rPr lang="zh-TW" sz="2000" cap="all">
                <a:ea typeface="+mn-lt"/>
                <a:cs typeface="+mn-lt"/>
              </a:rPr>
              <a:t>多</a:t>
            </a:r>
            <a:r>
              <a:rPr lang="zh-TW" altLang="en-US" sz="2000" cap="all">
                <a:ea typeface="+mn-lt"/>
                <a:cs typeface="+mn-lt"/>
              </a:rPr>
              <a:t>樣</a:t>
            </a:r>
            <a:r>
              <a:rPr lang="zh-TW" sz="2000" cap="all">
                <a:ea typeface="+mn-lt"/>
                <a:cs typeface="+mn-lt"/>
              </a:rPr>
              <a:t>的中國</a:t>
            </a:r>
            <a:r>
              <a:rPr lang="zh-TW" altLang="en-US" sz="2000" cap="all">
                <a:ea typeface="+mn-lt"/>
                <a:cs typeface="+mn-lt"/>
              </a:rPr>
              <a:t>文化</a:t>
            </a:r>
            <a:endParaRPr lang="zh-TW" sz="2000">
              <a:ea typeface="新細明體"/>
              <a:cs typeface="Calibri"/>
            </a:endParaRPr>
          </a:p>
          <a:p>
            <a:r>
              <a:rPr lang="zh-TW" sz="2000" cap="all">
                <a:ea typeface="新細明體"/>
              </a:rPr>
              <a:t>藝苑尋珍</a:t>
            </a:r>
            <a:endParaRPr lang="zh-TW" sz="2000" cap="all">
              <a:ea typeface="新細明體"/>
              <a:cs typeface="Calibri"/>
            </a:endParaRPr>
          </a:p>
          <a:p>
            <a:pPr marL="457200" lvl="1" indent="0">
              <a:buNone/>
            </a:pPr>
            <a:r>
              <a:rPr lang="zh-TW" sz="2000" cap="all">
                <a:ea typeface="+mn-lt"/>
                <a:cs typeface="+mn-lt"/>
              </a:rPr>
              <a:t>透過一百多件展品，講述自十七世紀以來王室收藏的關鍵事跡</a:t>
            </a:r>
            <a:endParaRPr lang="zh-TW" sz="2000">
              <a:ea typeface="新細明體"/>
              <a:cs typeface="Calibri"/>
            </a:endParaRPr>
          </a:p>
          <a:p>
            <a:r>
              <a:rPr lang="zh-TW" sz="2000" cap="all">
                <a:ea typeface="新細明體"/>
              </a:rPr>
              <a:t>馳騁天下</a:t>
            </a:r>
            <a:endParaRPr lang="zh-TW" altLang="en-US" sz="2000">
              <a:ea typeface="新細明體"/>
              <a:cs typeface="Calibri"/>
            </a:endParaRPr>
          </a:p>
          <a:p>
            <a:pPr marL="457200" lvl="1" indent="0">
              <a:buNone/>
            </a:pPr>
            <a:r>
              <a:rPr lang="zh-TW" sz="2000">
                <a:ea typeface="+mn-lt"/>
                <a:cs typeface="+mn-lt"/>
              </a:rPr>
              <a:t>覽展示一百多件來自故宮博物院與羅浮宮的文物</a:t>
            </a:r>
            <a:endParaRPr lang="zh-TW" sz="2000">
              <a:ea typeface="新細明體"/>
              <a:cs typeface="Calibri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8679CF2F-591C-1AB5-D59F-5D270F662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470" y="3961339"/>
            <a:ext cx="2045595" cy="276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69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BF3241E-A077-210A-FC08-91F44769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97088"/>
            <a:ext cx="4593982" cy="1312897"/>
          </a:xfrm>
        </p:spPr>
        <p:txBody>
          <a:bodyPr anchor="b">
            <a:normAutofit/>
          </a:bodyPr>
          <a:lstStyle/>
          <a:p>
            <a:r>
              <a:rPr lang="zh-TW" sz="3400">
                <a:ea typeface="+mj-lt"/>
                <a:cs typeface="+mj-lt"/>
              </a:rPr>
              <a:t>乾隆款纏絲玻璃撇口瓶</a:t>
            </a:r>
            <a:r>
              <a:rPr lang="zh-TW" altLang="en-US" sz="3400" dirty="0">
                <a:ea typeface="+mj-lt"/>
                <a:cs typeface="+mj-lt"/>
              </a:rPr>
              <a:t/>
            </a:r>
            <a:br>
              <a:rPr lang="zh-TW" altLang="en-US" sz="3400" dirty="0">
                <a:ea typeface="+mj-lt"/>
                <a:cs typeface="+mj-lt"/>
              </a:rPr>
            </a:br>
            <a:r>
              <a:rPr lang="zh-TW" altLang="en-US" sz="2400">
                <a:ea typeface="+mj-lt"/>
                <a:cs typeface="+mj-lt"/>
              </a:rPr>
              <a:t>清乾隆年間(1736-1795)</a:t>
            </a:r>
            <a:r>
              <a:rPr lang="zh-TW" altLang="en-US" sz="2400" dirty="0">
                <a:ea typeface="+mj-lt"/>
                <a:cs typeface="+mj-lt"/>
              </a:rPr>
              <a:t/>
            </a:r>
            <a:br>
              <a:rPr lang="zh-TW" altLang="en-US" sz="2400" dirty="0">
                <a:ea typeface="+mj-lt"/>
                <a:cs typeface="+mj-lt"/>
              </a:rPr>
            </a:br>
            <a:r>
              <a:rPr lang="zh-TW" altLang="en-US" sz="2400">
                <a:ea typeface="+mj-lt"/>
                <a:cs typeface="+mj-lt"/>
              </a:rPr>
              <a:t>玻璃</a:t>
            </a:r>
            <a:endParaRPr lang="zh-TW" sz="2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3D41D7-87A2-669D-067F-F8C12851B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TW" sz="2200">
                <a:ea typeface="+mn-lt"/>
                <a:cs typeface="+mn-lt"/>
              </a:rPr>
              <a:t>設計簡約、富動感</a:t>
            </a:r>
          </a:p>
          <a:p>
            <a:r>
              <a:rPr lang="zh-TW" altLang="en-US" sz="2200">
                <a:ea typeface="+mn-lt"/>
                <a:cs typeface="+mn-lt"/>
              </a:rPr>
              <a:t>製作程序繁複</a:t>
            </a:r>
            <a:endParaRPr lang="zh-TW" sz="2200">
              <a:cs typeface="Calibri"/>
            </a:endParaRPr>
          </a:p>
        </p:txBody>
      </p:sp>
      <p:pic>
        <p:nvPicPr>
          <p:cNvPr id="5" name="圖片 5" descr="一張含有 牆, 陶器, 有條紋的, 白色 的圖片&#10;&#10;自動產生的描述">
            <a:extLst>
              <a:ext uri="{FF2B5EF4-FFF2-40B4-BE49-F238E27FC236}">
                <a16:creationId xmlns:a16="http://schemas.microsoft.com/office/drawing/2014/main" id="{C53BB2D1-4334-8B9A-8A64-D0E11DF0E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r="1022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2634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551901-C094-4A24-7477-ED3CC148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 fontScale="90000"/>
          </a:bodyPr>
          <a:lstStyle/>
          <a:p>
            <a:r>
              <a:rPr lang="zh-TW">
                <a:ea typeface="+mj-lt"/>
                <a:cs typeface="+mj-lt"/>
              </a:rPr>
              <a:t>太平車</a:t>
            </a:r>
            <a:r>
              <a:rPr lang="zh-TW" altLang="en-US" dirty="0">
                <a:ea typeface="+mj-lt"/>
                <a:cs typeface="+mj-lt"/>
              </a:rPr>
              <a:t/>
            </a:r>
            <a:br>
              <a:rPr lang="zh-TW" altLang="en-US" dirty="0">
                <a:ea typeface="+mj-lt"/>
                <a:cs typeface="+mj-lt"/>
              </a:rPr>
            </a:br>
            <a:r>
              <a:rPr lang="zh-TW" altLang="en-US" sz="2400">
                <a:ea typeface="+mj-lt"/>
                <a:cs typeface="+mj-lt"/>
              </a:rPr>
              <a:t>清(1644-1911)</a:t>
            </a:r>
            <a:r>
              <a:rPr lang="zh-TW" altLang="en-US" sz="2400" dirty="0">
                <a:ea typeface="+mj-lt"/>
                <a:cs typeface="+mj-lt"/>
              </a:rPr>
              <a:t/>
            </a:r>
            <a:br>
              <a:rPr lang="zh-TW" altLang="en-US" sz="2400" dirty="0">
                <a:ea typeface="+mj-lt"/>
                <a:cs typeface="+mj-lt"/>
              </a:rPr>
            </a:br>
            <a:r>
              <a:rPr lang="zh-TW" altLang="en-US" sz="2400">
                <a:ea typeface="+mj-lt"/>
                <a:cs typeface="+mj-lt"/>
              </a:rPr>
              <a:t>白玉、銅</a:t>
            </a:r>
            <a:endParaRPr lang="zh-TW" sz="24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圖片 4" descr="一張含有 室內 的圖片&#10;&#10;自動產生的描述">
            <a:extLst>
              <a:ext uri="{FF2B5EF4-FFF2-40B4-BE49-F238E27FC236}">
                <a16:creationId xmlns:a16="http://schemas.microsoft.com/office/drawing/2014/main" id="{4DF9A67A-C1A3-7D97-8EE7-67782B27A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74" t="38592" b="17991"/>
          <a:stretch/>
        </p:blipFill>
        <p:spPr>
          <a:xfrm>
            <a:off x="1159223" y="511293"/>
            <a:ext cx="3865300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7C69B9-1A3C-94D5-6398-E1E5DAFC8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/>
            <a:r>
              <a:rPr lang="zh-TW">
                <a:latin typeface="PMingLiU"/>
                <a:ea typeface="PMingLiU"/>
                <a:cs typeface="+mn-lt"/>
              </a:rPr>
              <a:t>按摩工具</a:t>
            </a:r>
          </a:p>
          <a:p>
            <a:pPr marL="457200" indent="-457200"/>
            <a:r>
              <a:rPr lang="zh-TW" altLang="en-US">
                <a:latin typeface="PMingLiU"/>
                <a:ea typeface="PMingLiU"/>
                <a:cs typeface="+mn-lt"/>
              </a:rPr>
              <a:t>可於穴位上前後滾動</a:t>
            </a:r>
            <a:endParaRPr lang="zh-TW">
              <a:latin typeface="PMingLiU"/>
              <a:ea typeface="PMingLiU"/>
              <a:cs typeface="Calibri"/>
            </a:endParaRPr>
          </a:p>
          <a:p>
            <a:pPr marL="457200" indent="-457200"/>
            <a:r>
              <a:rPr lang="zh-TW" altLang="en-US">
                <a:ea typeface="新細明體"/>
                <a:cs typeface="Calibri"/>
              </a:rPr>
              <a:t>有舒筋活絡、健身防病之效</a:t>
            </a:r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66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3F23C5-B7E5-AB2B-77FD-5C98EFE4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569243" cy="1401387"/>
          </a:xfrm>
        </p:spPr>
        <p:txBody>
          <a:bodyPr>
            <a:normAutofit fontScale="90000"/>
          </a:bodyPr>
          <a:lstStyle/>
          <a:p>
            <a:r>
              <a:rPr lang="zh-TW" sz="2300"/>
              <a:t>世宗憲皇帝（雍正）朝服像（局部）</a:t>
            </a:r>
          </a:p>
          <a:p>
            <a:r>
              <a:rPr lang="zh-TW" sz="1800">
                <a:ea typeface="+mj-lt"/>
                <a:cs typeface="+mj-lt"/>
              </a:rPr>
              <a:t>清乾隆十五年（1750–1751年）或之前</a:t>
            </a:r>
            <a:r>
              <a:rPr lang="zh-TW" sz="1800" dirty="0">
                <a:ea typeface="+mj-lt"/>
                <a:cs typeface="+mj-lt"/>
              </a:rPr>
              <a:t/>
            </a:r>
            <a:br>
              <a:rPr lang="zh-TW" sz="1800" dirty="0">
                <a:ea typeface="+mj-lt"/>
                <a:cs typeface="+mj-lt"/>
              </a:rPr>
            </a:br>
            <a:r>
              <a:rPr lang="zh-TW" sz="1800">
                <a:ea typeface="+mj-lt"/>
                <a:cs typeface="+mj-lt"/>
              </a:rPr>
              <a:t>絹本設色立軸</a:t>
            </a:r>
          </a:p>
        </p:txBody>
      </p:sp>
      <p:pic>
        <p:nvPicPr>
          <p:cNvPr id="4" name="圖片 4" descr="一張含有 地圖 的圖片&#10;&#10;自動產生的描述">
            <a:extLst>
              <a:ext uri="{FF2B5EF4-FFF2-40B4-BE49-F238E27FC236}">
                <a16:creationId xmlns:a16="http://schemas.microsoft.com/office/drawing/2014/main" id="{4236F7B5-238F-8253-57B2-1E573CA3D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74" b="25074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0EE52C-B7AD-8E37-7F46-621F110E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2000">
                <a:ea typeface="+mn-lt"/>
                <a:cs typeface="+mn-lt"/>
              </a:rPr>
              <a:t>雍正帝</a:t>
            </a:r>
            <a:r>
              <a:rPr lang="zh-TW" sz="2000">
                <a:ea typeface="+mn-lt"/>
                <a:cs typeface="+mn-lt"/>
              </a:rPr>
              <a:t>上唇稀疏的「八字鬍」、頷部的黑色毛痣等特徵</a:t>
            </a:r>
            <a:endParaRPr lang="zh-TW" altLang="en-US" sz="2000"/>
          </a:p>
          <a:p>
            <a:pPr lvl="1"/>
            <a:r>
              <a:rPr lang="zh-TW" sz="2000">
                <a:ea typeface="+mn-lt"/>
                <a:cs typeface="+mn-lt"/>
              </a:rPr>
              <a:t>均與清宮所藏大量雍正肖像面容一致</a:t>
            </a:r>
            <a:endParaRPr lang="zh-TW" sz="2000">
              <a:ea typeface="新細明體"/>
              <a:cs typeface="Calibri"/>
            </a:endParaRPr>
          </a:p>
          <a:p>
            <a:r>
              <a:rPr lang="zh-TW" sz="2000">
                <a:ea typeface="+mn-lt"/>
                <a:cs typeface="+mn-lt"/>
              </a:rPr>
              <a:t>夏朝服</a:t>
            </a:r>
            <a:r>
              <a:rPr lang="zh-TW" altLang="en-US" sz="2000">
                <a:ea typeface="+mn-lt"/>
                <a:cs typeface="+mn-lt"/>
              </a:rPr>
              <a:t>飾有彩繡平金雲龍、海水江崖等紋樣</a:t>
            </a:r>
            <a:endParaRPr lang="zh-TW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510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546DE-E7C6-7423-37FE-5D7126FC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zh-TW">
                <a:solidFill>
                  <a:srgbClr val="FFFFFF"/>
                </a:solidFill>
                <a:ea typeface="+mj-lt"/>
                <a:cs typeface="+mj-lt"/>
              </a:rPr>
              <a:t>感想</a:t>
            </a:r>
            <a:endParaRPr lang="zh-TW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C71578-3C2A-AB12-5C20-964FCD745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sz="2200">
                <a:ea typeface="+mn-lt"/>
                <a:cs typeface="+mn-lt"/>
              </a:rPr>
              <a:t>在上星期一，我們去了參觀香港故宮文化博物館，一走進去，便發現了一些設計，原來博物館三個中庭空間的設計，參照了紫禁城中軸水平遞進的空間佈局，以垂直的中庭設計將不同樓層連成一體。我和夥伴逛完了九個展廳，第一個是關於紫禁城，第二個關於皇帝一天生活的點滴，第三個是關於陶瓷，第四個是皇帝和皇后的肖像…我印象最深的是第二個展館———清代宮廷生活。因為當我看見了皇帝一天的生活點滴，讓我想起了我小時候也想做皇帝的夢想，現在卻一點興趣也沒有了，畢竟皇帝的生活也太辛苦了，還是做個普通人好</a:t>
            </a:r>
            <a:r>
              <a:rPr lang="zh-TW" altLang="en-US" sz="2200">
                <a:ea typeface="+mn-lt"/>
                <a:cs typeface="+mn-lt"/>
              </a:rPr>
              <a:t>。</a:t>
            </a:r>
          </a:p>
          <a:p>
            <a:pPr marL="0" indent="0">
              <a:buNone/>
            </a:pPr>
            <a:r>
              <a:rPr lang="zh-TW" sz="2200">
                <a:ea typeface="+mn-lt"/>
                <a:cs typeface="+mn-lt"/>
              </a:rPr>
              <a:t>—</a:t>
            </a:r>
            <a:r>
              <a:rPr lang="en-US" altLang="zh-TW" sz="2200" dirty="0">
                <a:ea typeface="+mn-lt"/>
                <a:cs typeface="+mn-lt"/>
              </a:rPr>
              <a:t>—</a:t>
            </a:r>
            <a:r>
              <a:rPr lang="en-US" sz="2200" dirty="0" err="1">
                <a:ea typeface="+mn-lt"/>
                <a:cs typeface="+mn-lt"/>
              </a:rPr>
              <a:t>我們組的組員</a:t>
            </a:r>
            <a:endParaRPr lang="zh-TW" dirty="0" err="1">
              <a:ea typeface="+mn-lt"/>
              <a:cs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920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寬螢幕</PresentationFormat>
  <Paragraphs>58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6" baseType="lpstr">
      <vt:lpstr>新細明體</vt:lpstr>
      <vt:lpstr>新細明體</vt:lpstr>
      <vt:lpstr>Arial</vt:lpstr>
      <vt:lpstr>Calibri</vt:lpstr>
      <vt:lpstr>Calibri Light</vt:lpstr>
      <vt:lpstr>Office 佈景主題</vt:lpstr>
      <vt:lpstr>香港故宮文化博物館報告   </vt:lpstr>
      <vt:lpstr>香港故宮文化博物館:</vt:lpstr>
      <vt:lpstr>PowerPoint 簡報</vt:lpstr>
      <vt:lpstr> 簡介 </vt:lpstr>
      <vt:lpstr>簡介</vt:lpstr>
      <vt:lpstr>乾隆款纏絲玻璃撇口瓶 清乾隆年間(1736-1795) 玻璃</vt:lpstr>
      <vt:lpstr>太平車 清(1644-1911) 白玉、銅</vt:lpstr>
      <vt:lpstr>世宗憲皇帝（雍正）朝服像（局部） 清乾隆十五年（1750–1751年）或之前 絹本設色立軸</vt:lpstr>
      <vt:lpstr>感想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349</cp:revision>
  <dcterms:created xsi:type="dcterms:W3CDTF">2022-12-11T06:23:33Z</dcterms:created>
  <dcterms:modified xsi:type="dcterms:W3CDTF">2022-12-12T09:45:15Z</dcterms:modified>
</cp:coreProperties>
</file>